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59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728" autoAdjust="0"/>
  </p:normalViewPr>
  <p:slideViewPr>
    <p:cSldViewPr>
      <p:cViewPr varScale="1">
        <p:scale>
          <a:sx n="70" d="100"/>
          <a:sy n="70" d="100"/>
        </p:scale>
        <p:origin x="-49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C1C5E-2737-417D-91B9-F126AE1FBD5A}" type="datetimeFigureOut">
              <a:rPr lang="en-US"/>
              <a:pPr>
                <a:defRPr/>
              </a:pPr>
              <a:t>4/14/2015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C316F-993B-4E8B-86C5-13C2173E5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9D73A-5F39-4E7E-BA09-5A9D69A66B42}" type="datetimeFigureOut">
              <a:rPr lang="en-US"/>
              <a:pPr>
                <a:defRPr/>
              </a:pPr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1B8B6-73BD-42EC-9FBB-8D311A3817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65C5C-C62D-42B4-8592-8A0C1DCEF564}" type="datetimeFigureOut">
              <a:rPr lang="en-US"/>
              <a:pPr>
                <a:defRPr/>
              </a:pPr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13F05-8589-400B-A758-BA10AE435A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ECA52-9D9C-4A89-BD1F-4BE564FF64D4}" type="datetimeFigureOut">
              <a:rPr lang="en-US"/>
              <a:pPr>
                <a:defRPr/>
              </a:pPr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88020-D2AB-4D89-AA6D-9BA765FFF3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D35CC-7F91-4B86-BBFE-038FBFCB617B}" type="datetimeFigureOut">
              <a:rPr lang="en-US"/>
              <a:pPr>
                <a:defRPr/>
              </a:pPr>
              <a:t>4/14/2015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575CA-580C-4ED5-8791-AB591FE0A4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704FE-F690-44AC-A26B-3FA527BFBCF4}" type="datetimeFigureOut">
              <a:rPr lang="en-US"/>
              <a:pPr>
                <a:defRPr/>
              </a:pPr>
              <a:t>4/14/2015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6CFA6-D0CD-446D-B69B-170E91935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4CE0F-E2A4-45F4-B9B4-680E38C7A3DF}" type="datetimeFigureOut">
              <a:rPr lang="en-US"/>
              <a:pPr>
                <a:defRPr/>
              </a:pPr>
              <a:t>4/14/2015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924AF-65E3-45D5-97C2-F698329D7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78B67-C3BB-4CA1-8174-DEA75C4FC6BD}" type="datetimeFigureOut">
              <a:rPr lang="en-US"/>
              <a:pPr>
                <a:defRPr/>
              </a:pPr>
              <a:t>4/14/2015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A57B2-EC9E-4C96-AE2C-05C5D50CF0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3763F-D29B-4D96-85DF-613164ACB2DF}" type="datetimeFigureOut">
              <a:rPr lang="en-US"/>
              <a:pPr>
                <a:defRPr/>
              </a:pPr>
              <a:t>4/14/2015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7B8E0-34FA-43EE-8177-C304CC8D84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F8201-5416-4925-8219-B512A355947F}" type="datetimeFigureOut">
              <a:rPr lang="en-US"/>
              <a:pPr>
                <a:defRPr/>
              </a:pPr>
              <a:t>4/14/2015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09D84-F16C-49D4-B44E-F5A5D382EA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0D5FB-DA8A-49D3-8441-25671FDBA99D}" type="datetimeFigureOut">
              <a:rPr lang="en-US"/>
              <a:pPr>
                <a:defRPr/>
              </a:pPr>
              <a:t>4/14/2015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7E139-9BC7-4C15-907B-F699D32854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D6C60E-E0E1-4819-9206-BAF995D2BBB0}" type="datetimeFigureOut">
              <a:rPr lang="en-US"/>
              <a:pPr>
                <a:defRPr/>
              </a:pPr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5042EF-842A-482E-BDE2-5AD149347C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4" r:id="rId2"/>
    <p:sldLayoutId id="2147483673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4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HbyBN9_iow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tOQda0aKIc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srVF-DVFz4" TargetMode="External"/><Relationship Id="rId2" Type="http://schemas.openxmlformats.org/officeDocument/2006/relationships/hyperlink" Target="https://www.youtube.com/watch?v=2_mc2J6ObZ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rQdBx-lgNw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BQK-tKQIq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WnwCbSQMC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CyLiPEnUb0" TargetMode="External"/><Relationship Id="rId2" Type="http://schemas.openxmlformats.org/officeDocument/2006/relationships/hyperlink" Target="https://www.youtube.com/watch?v=A7hfQ8mTVr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_OtnA3pfwI4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3PHjIly2N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ubtitle 2"/>
          <p:cNvSpPr>
            <a:spLocks noGrp="1"/>
          </p:cNvSpPr>
          <p:nvPr>
            <p:ph type="subTitle" idx="1"/>
          </p:nvPr>
        </p:nvSpPr>
        <p:spPr>
          <a:xfrm>
            <a:off x="1473200" y="2133600"/>
            <a:ext cx="5637213" cy="3800475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404040"/>
                </a:solidFill>
              </a:rPr>
              <a:t>8.E.1.3</a:t>
            </a:r>
          </a:p>
          <a:p>
            <a:pPr algn="r"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404040"/>
                </a:solidFill>
              </a:rPr>
              <a:t>Predict the safety and potability of water supplies in North Carolina based on physical and biological factors, including: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000" smtClean="0">
                <a:solidFill>
                  <a:srgbClr val="404040"/>
                </a:solidFill>
              </a:rPr>
              <a:t>Temperature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000" smtClean="0">
                <a:solidFill>
                  <a:srgbClr val="404040"/>
                </a:solidFill>
              </a:rPr>
              <a:t>Dissolved Oxygen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000" smtClean="0">
                <a:solidFill>
                  <a:srgbClr val="404040"/>
                </a:solidFill>
              </a:rPr>
              <a:t>pH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000" smtClean="0">
                <a:solidFill>
                  <a:srgbClr val="404040"/>
                </a:solidFill>
              </a:rPr>
              <a:t>Nitrates and phosphates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000" smtClean="0">
                <a:solidFill>
                  <a:srgbClr val="404040"/>
                </a:solidFill>
              </a:rPr>
              <a:t>Turbidity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000" smtClean="0">
                <a:solidFill>
                  <a:srgbClr val="404040"/>
                </a:solidFill>
              </a:rPr>
              <a:t>Bio-indicators </a:t>
            </a: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350838"/>
            <a:ext cx="7175351" cy="179316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/>
              <a:t>Monitoring Water Quality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/>
              <a:t>Physical Indicators</a:t>
            </a:r>
            <a:endParaRPr lang="en-US" dirty="0"/>
          </a:p>
        </p:txBody>
      </p:sp>
      <p:sp>
        <p:nvSpPr>
          <p:cNvPr id="22530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pPr eaLnBrk="1" hangingPunct="1"/>
            <a:r>
              <a:rPr lang="en-US" smtClean="0"/>
              <a:t>Physical indicators incude:</a:t>
            </a:r>
          </a:p>
          <a:p>
            <a:pPr lvl="1" eaLnBrk="1" hangingPunct="1"/>
            <a:r>
              <a:rPr lang="en-US" smtClean="0"/>
              <a:t>Dissolved oxygen</a:t>
            </a:r>
          </a:p>
          <a:p>
            <a:pPr lvl="2" eaLnBrk="1" hangingPunct="1"/>
            <a:r>
              <a:rPr lang="en-US" smtClean="0"/>
              <a:t>Less oxygen creates stress in organisms leading to sickness</a:t>
            </a:r>
          </a:p>
          <a:p>
            <a:pPr lvl="1" eaLnBrk="1" hangingPunct="1"/>
            <a:r>
              <a:rPr lang="en-US" smtClean="0"/>
              <a:t>Temperature</a:t>
            </a:r>
          </a:p>
          <a:p>
            <a:pPr lvl="2" eaLnBrk="1" hangingPunct="1"/>
            <a:r>
              <a:rPr lang="en-US" smtClean="0"/>
              <a:t>Colder water can hold more oxygen than warmer water</a:t>
            </a:r>
          </a:p>
          <a:p>
            <a:pPr lvl="1" eaLnBrk="1" hangingPunct="1"/>
            <a:r>
              <a:rPr lang="en-US" b="1" u="sng" smtClean="0"/>
              <a:t>pH</a:t>
            </a:r>
          </a:p>
          <a:p>
            <a:pPr lvl="2" eaLnBrk="1" hangingPunct="1"/>
            <a:r>
              <a:rPr lang="en-US" i="1" smtClean="0"/>
              <a:t>Measure of how acidic or basic a liquid is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410200"/>
            <a:ext cx="6512511" cy="1143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/>
              <a:t>Physical Indicators</a:t>
            </a:r>
            <a:endParaRPr lang="en-US" dirty="0"/>
          </a:p>
        </p:txBody>
      </p:sp>
      <p:sp>
        <p:nvSpPr>
          <p:cNvPr id="23554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4449762"/>
          </a:xfrm>
        </p:spPr>
        <p:txBody>
          <a:bodyPr/>
          <a:lstStyle/>
          <a:p>
            <a:pPr eaLnBrk="1" hangingPunct="1"/>
            <a:r>
              <a:rPr lang="en-US" smtClean="0"/>
              <a:t>pH</a:t>
            </a:r>
          </a:p>
          <a:p>
            <a:pPr lvl="1" eaLnBrk="1" hangingPunct="1"/>
            <a:r>
              <a:rPr lang="en-US" smtClean="0"/>
              <a:t>Measured on a scale from 0-14</a:t>
            </a:r>
          </a:p>
          <a:p>
            <a:pPr lvl="2" eaLnBrk="1" hangingPunct="1"/>
            <a:r>
              <a:rPr lang="en-US" smtClean="0"/>
              <a:t>Water that is too high or low is considered unhealthy</a:t>
            </a:r>
          </a:p>
          <a:p>
            <a:pPr lvl="1" eaLnBrk="1" hangingPunct="1"/>
            <a:r>
              <a:rPr lang="en-US" smtClean="0"/>
              <a:t>pH of 7 is neutral</a:t>
            </a:r>
          </a:p>
          <a:p>
            <a:pPr lvl="1" eaLnBrk="1" hangingPunct="1"/>
            <a:r>
              <a:rPr lang="en-US" smtClean="0"/>
              <a:t>The ocean is between 8.0-9.0</a:t>
            </a:r>
          </a:p>
          <a:p>
            <a:pPr lvl="2" eaLnBrk="1" hangingPunct="1"/>
            <a:r>
              <a:rPr lang="en-US" smtClean="0"/>
              <a:t>Acid rain often can affect the levels</a:t>
            </a:r>
          </a:p>
          <a:p>
            <a:pPr lvl="1" eaLnBrk="1" hangingPunct="1"/>
            <a:r>
              <a:rPr lang="en-US" smtClean="0"/>
              <a:t>Too acidic is low pH</a:t>
            </a:r>
          </a:p>
          <a:p>
            <a:pPr lvl="1" eaLnBrk="1" hangingPunct="1"/>
            <a:r>
              <a:rPr lang="en-US" smtClean="0"/>
              <a:t>Too basic is high pH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>
                <a:hlinkClick r:id="rId2"/>
              </a:rPr>
              <a:t>pH Explanation</a:t>
            </a:r>
            <a:endParaRPr lang="en-US" smtClean="0"/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029200"/>
            <a:ext cx="6512511" cy="1143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/>
              <a:t>Physical Indicators</a:t>
            </a:r>
            <a:endParaRPr lang="en-US" dirty="0"/>
          </a:p>
        </p:txBody>
      </p:sp>
      <p:sp>
        <p:nvSpPr>
          <p:cNvPr id="24578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533400"/>
            <a:ext cx="6400800" cy="4648200"/>
          </a:xfrm>
        </p:spPr>
        <p:txBody>
          <a:bodyPr/>
          <a:lstStyle/>
          <a:p>
            <a:pPr eaLnBrk="1" hangingPunct="1"/>
            <a:r>
              <a:rPr lang="en-US" b="1" u="sng" smtClean="0"/>
              <a:t>Turbidity</a:t>
            </a:r>
            <a:endParaRPr lang="en-US" smtClean="0"/>
          </a:p>
          <a:p>
            <a:pPr lvl="1" eaLnBrk="1" hangingPunct="1"/>
            <a:r>
              <a:rPr lang="en-US" i="1" smtClean="0"/>
              <a:t>A measure of how clear water is</a:t>
            </a:r>
          </a:p>
          <a:p>
            <a:pPr lvl="2" eaLnBrk="1" hangingPunct="1"/>
            <a:r>
              <a:rPr lang="en-US" i="1" smtClean="0"/>
              <a:t>Or how many solid particles are in the water</a:t>
            </a:r>
          </a:p>
          <a:p>
            <a:pPr eaLnBrk="1" hangingPunct="1"/>
            <a:r>
              <a:rPr lang="en-US" smtClean="0"/>
              <a:t>Heavy rain brings soil into the water supply</a:t>
            </a:r>
          </a:p>
          <a:p>
            <a:pPr lvl="1" eaLnBrk="1" hangingPunct="1"/>
            <a:r>
              <a:rPr lang="en-US" smtClean="0"/>
              <a:t>As they settle to the bottom of the river, the water becomes clear again</a:t>
            </a:r>
          </a:p>
          <a:p>
            <a:pPr eaLnBrk="1" hangingPunct="1"/>
            <a:r>
              <a:rPr lang="en-US" smtClean="0"/>
              <a:t>Rapid algae growth causes high turbidity</a:t>
            </a:r>
          </a:p>
          <a:p>
            <a:pPr eaLnBrk="1" hangingPunct="1"/>
            <a:r>
              <a:rPr lang="en-US" smtClean="0"/>
              <a:t>Healthy water is clear</a:t>
            </a:r>
          </a:p>
          <a:p>
            <a:pPr lvl="1" eaLnBrk="1" hangingPunct="1"/>
            <a:r>
              <a:rPr lang="en-US" smtClean="0"/>
              <a:t>Not all clear water is healthy though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/>
              <a:t>Chemical Indicators</a:t>
            </a:r>
            <a:endParaRPr lang="en-US" dirty="0"/>
          </a:p>
        </p:txBody>
      </p:sp>
      <p:sp>
        <p:nvSpPr>
          <p:cNvPr id="25602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pPr eaLnBrk="1" hangingPunct="1"/>
            <a:r>
              <a:rPr lang="en-US" smtClean="0"/>
              <a:t>High levels of nitrates and phosphates can be unhealthy</a:t>
            </a:r>
          </a:p>
          <a:p>
            <a:pPr lvl="1" eaLnBrk="1" hangingPunct="1"/>
            <a:r>
              <a:rPr lang="en-US" smtClean="0"/>
              <a:t>Usually hard to treat because the come from non-point-source</a:t>
            </a:r>
          </a:p>
          <a:p>
            <a:pPr eaLnBrk="1" hangingPunct="1"/>
            <a:r>
              <a:rPr lang="en-US" smtClean="0"/>
              <a:t>Arsenic, Mercury, Sulfur, and Lead can also be found in water</a:t>
            </a:r>
          </a:p>
          <a:p>
            <a:pPr lvl="1" eaLnBrk="1" hangingPunct="1"/>
            <a:r>
              <a:rPr lang="en-US" smtClean="0"/>
              <a:t>These are usually from point-source and can be treated/regulated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/>
              <a:t>Chemical Indicators</a:t>
            </a:r>
            <a:endParaRPr lang="en-US" dirty="0"/>
          </a:p>
        </p:txBody>
      </p:sp>
      <p:sp>
        <p:nvSpPr>
          <p:cNvPr id="26626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pPr eaLnBrk="1" hangingPunct="1"/>
            <a:r>
              <a:rPr lang="en-US" b="1" u="sng" smtClean="0"/>
              <a:t>Salinity</a:t>
            </a:r>
          </a:p>
          <a:p>
            <a:pPr lvl="1" eaLnBrk="1" hangingPunct="1"/>
            <a:r>
              <a:rPr lang="en-US" i="1" smtClean="0"/>
              <a:t>The saltiness of water</a:t>
            </a:r>
          </a:p>
          <a:p>
            <a:pPr eaLnBrk="1" hangingPunct="1"/>
            <a:r>
              <a:rPr lang="en-US" smtClean="0"/>
              <a:t>Ocean water is usually around 3.5%</a:t>
            </a:r>
          </a:p>
          <a:p>
            <a:pPr eaLnBrk="1" hangingPunct="1"/>
            <a:r>
              <a:rPr lang="en-US" smtClean="0"/>
              <a:t>Freshwater can have traces of salt</a:t>
            </a:r>
          </a:p>
          <a:p>
            <a:pPr lvl="1" eaLnBrk="1" hangingPunct="1"/>
            <a:r>
              <a:rPr lang="en-US" smtClean="0"/>
              <a:t>Usually less than .10%</a:t>
            </a:r>
          </a:p>
          <a:p>
            <a:pPr lvl="1" eaLnBrk="1" hangingPunct="1"/>
            <a:r>
              <a:rPr lang="en-US" smtClean="0"/>
              <a:t>This varies due to runoff and rainwater</a:t>
            </a:r>
          </a:p>
          <a:p>
            <a:pPr lvl="2" eaLnBrk="1" hangingPunct="1"/>
            <a:r>
              <a:rPr lang="en-US" smtClean="0"/>
              <a:t>Also from road salt in the winter</a:t>
            </a:r>
          </a:p>
          <a:p>
            <a:pPr lvl="1" eaLnBrk="1" hangingPunct="1"/>
            <a:r>
              <a:rPr lang="en-US" smtClean="0"/>
              <a:t>The tides also affect this along the coasts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181600"/>
            <a:ext cx="6512511" cy="1143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/>
              <a:t>Biological Indicators</a:t>
            </a:r>
            <a:endParaRPr lang="en-US" dirty="0"/>
          </a:p>
        </p:txBody>
      </p:sp>
      <p:sp>
        <p:nvSpPr>
          <p:cNvPr id="27650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4297362"/>
          </a:xfrm>
        </p:spPr>
        <p:txBody>
          <a:bodyPr/>
          <a:lstStyle/>
          <a:p>
            <a:pPr eaLnBrk="1" hangingPunct="1"/>
            <a:r>
              <a:rPr lang="en-US" b="1" u="sng" smtClean="0"/>
              <a:t>Bioindicators</a:t>
            </a:r>
          </a:p>
          <a:p>
            <a:pPr lvl="1" eaLnBrk="1" hangingPunct="1"/>
            <a:r>
              <a:rPr lang="en-US" i="1" smtClean="0"/>
              <a:t>Organisms used to monitor the health of an ecosystem</a:t>
            </a:r>
          </a:p>
          <a:p>
            <a:pPr eaLnBrk="1" hangingPunct="1"/>
            <a:r>
              <a:rPr lang="en-US" smtClean="0"/>
              <a:t>Most organisms need specific conditions</a:t>
            </a:r>
          </a:p>
          <a:p>
            <a:pPr lvl="1" eaLnBrk="1" hangingPunct="1"/>
            <a:r>
              <a:rPr lang="en-US" smtClean="0"/>
              <a:t>Trout need water with lots of oxygen</a:t>
            </a:r>
          </a:p>
          <a:p>
            <a:pPr eaLnBrk="1" hangingPunct="1"/>
            <a:r>
              <a:rPr lang="en-US" smtClean="0"/>
              <a:t>The more diverse the organisms, the cleaner the water </a:t>
            </a:r>
          </a:p>
          <a:p>
            <a:pPr lvl="1" eaLnBrk="1" hangingPunct="1"/>
            <a:r>
              <a:rPr lang="en-US" smtClean="0"/>
              <a:t>In dirty water, there is less competition for resources and can help some species survive in polluted water.</a:t>
            </a:r>
          </a:p>
          <a:p>
            <a:pPr lvl="2" eaLnBrk="1" hangingPunct="1"/>
            <a:r>
              <a:rPr lang="en-US" smtClean="0"/>
              <a:t>Blackfly larvae will indicate dirty water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/>
              <a:t>Biological Indicators</a:t>
            </a:r>
            <a:endParaRPr lang="en-US" dirty="0"/>
          </a:p>
        </p:txBody>
      </p:sp>
      <p:sp>
        <p:nvSpPr>
          <p:cNvPr id="28674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pPr eaLnBrk="1" hangingPunct="1"/>
            <a:r>
              <a:rPr lang="en-US" smtClean="0">
                <a:hlinkClick r:id="rId2"/>
              </a:rPr>
              <a:t>Dirty Water</a:t>
            </a:r>
          </a:p>
          <a:p>
            <a:pPr lvl="1" eaLnBrk="1" hangingPunct="1"/>
            <a:r>
              <a:rPr lang="en-US" smtClean="0"/>
              <a:t>A song about the water in Boston</a:t>
            </a:r>
            <a:endParaRPr lang="en-US" smtClean="0">
              <a:hlinkClick r:id="rId2"/>
            </a:endParaRPr>
          </a:p>
          <a:p>
            <a:pPr eaLnBrk="1" hangingPunct="1"/>
            <a:endParaRPr lang="en-US" smtClean="0">
              <a:hlinkClick r:id="rId2"/>
            </a:endParaRPr>
          </a:p>
          <a:p>
            <a:pPr eaLnBrk="1" hangingPunct="1"/>
            <a:r>
              <a:rPr lang="en-US" smtClean="0">
                <a:hlinkClick r:id="rId2"/>
              </a:rPr>
              <a:t>New York Dirty Water Video</a:t>
            </a:r>
            <a:endParaRPr lang="en-US" smtClean="0"/>
          </a:p>
          <a:p>
            <a:pPr lvl="1" eaLnBrk="1" hangingPunct="1"/>
            <a:r>
              <a:rPr lang="en-US" smtClean="0"/>
              <a:t>The problem is global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9951" y="4408680"/>
            <a:ext cx="6512511" cy="1143001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/>
              <a:t>Standards for Analyzing Results</a:t>
            </a:r>
            <a:endParaRPr lang="en-US" dirty="0"/>
          </a:p>
        </p:txBody>
      </p:sp>
      <p:sp>
        <p:nvSpPr>
          <p:cNvPr id="29698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pPr eaLnBrk="1" hangingPunct="1"/>
            <a:r>
              <a:rPr lang="en-US" smtClean="0"/>
              <a:t>Each state sets their own acceptable levels of water quality</a:t>
            </a:r>
          </a:p>
          <a:p>
            <a:pPr lvl="1" eaLnBrk="1" hangingPunct="1"/>
            <a:r>
              <a:rPr lang="en-US" smtClean="0"/>
              <a:t>Scientists then monitor the levels to compare the results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By monitoring the water quality, scientists can work on ways to solve the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/>
              <a:t>Local New Bern Concerns</a:t>
            </a:r>
            <a:endParaRPr lang="en-US" dirty="0"/>
          </a:p>
        </p:txBody>
      </p:sp>
      <p:sp>
        <p:nvSpPr>
          <p:cNvPr id="30722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pPr eaLnBrk="1" hangingPunct="1"/>
            <a:endParaRPr lang="en-US" smtClean="0">
              <a:hlinkClick r:id="rId2"/>
            </a:endParaRPr>
          </a:p>
          <a:p>
            <a:pPr eaLnBrk="1" hangingPunct="1"/>
            <a:endParaRPr lang="en-US" smtClean="0">
              <a:hlinkClick r:id="rId2"/>
            </a:endParaRPr>
          </a:p>
          <a:p>
            <a:pPr eaLnBrk="1" hangingPunct="1"/>
            <a:r>
              <a:rPr lang="en-US" smtClean="0">
                <a:hlinkClick r:id="rId2"/>
              </a:rPr>
              <a:t>Do you Fish, Boat, or Swim in North Carolina</a:t>
            </a:r>
            <a:endParaRPr lang="en-US" smtClean="0"/>
          </a:p>
          <a:p>
            <a:pPr lvl="1" eaLnBrk="1" hangingPunct="1"/>
            <a:r>
              <a:rPr lang="en-US" smtClean="0"/>
              <a:t>Filmed right in New Bern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>
                <a:hlinkClick r:id="rId3"/>
              </a:rPr>
              <a:t>Fracking in North Carolina</a:t>
            </a:r>
            <a:endParaRPr lang="en-US" smtClean="0"/>
          </a:p>
          <a:p>
            <a:pPr lvl="1" eaLnBrk="1" hangingPunct="1"/>
            <a:r>
              <a:rPr lang="en-US" smtClean="0"/>
              <a:t>Not real exciting but very important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9951" y="4408680"/>
            <a:ext cx="6512512" cy="1143001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/>
              <a:t>Monitoring Water Quality</a:t>
            </a:r>
            <a:endParaRPr lang="en-US" dirty="0"/>
          </a:p>
        </p:txBody>
      </p:sp>
      <p:sp>
        <p:nvSpPr>
          <p:cNvPr id="14338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pPr eaLnBrk="1" hangingPunct="1"/>
            <a:r>
              <a:rPr lang="en-US" smtClean="0"/>
              <a:t>Water is a precious resource that must be managed and protected</a:t>
            </a:r>
          </a:p>
          <a:p>
            <a:pPr lvl="1" eaLnBrk="1" hangingPunct="1"/>
            <a:r>
              <a:rPr lang="en-US" smtClean="0"/>
              <a:t>Federal and state governments have set water quality standards</a:t>
            </a:r>
          </a:p>
          <a:p>
            <a:pPr lvl="1" eaLnBrk="1" hangingPunct="1"/>
            <a:r>
              <a:rPr lang="en-US" smtClean="0"/>
              <a:t>Wastewater must be treated to keep out pollutants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/>
              <a:t>Water Regulations</a:t>
            </a:r>
            <a:endParaRPr lang="en-US" dirty="0"/>
          </a:p>
        </p:txBody>
      </p:sp>
      <p:sp>
        <p:nvSpPr>
          <p:cNvPr id="15362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pPr eaLnBrk="1" hangingPunct="1"/>
            <a:r>
              <a:rPr lang="en-US" smtClean="0"/>
              <a:t>The Clean Water Act of 1972</a:t>
            </a:r>
          </a:p>
          <a:p>
            <a:pPr lvl="1" eaLnBrk="1" hangingPunct="1"/>
            <a:r>
              <a:rPr lang="en-US" smtClean="0"/>
              <a:t>Protects surface waters such as rivers and lakes</a:t>
            </a:r>
          </a:p>
          <a:p>
            <a:pPr lvl="1" eaLnBrk="1" hangingPunct="1"/>
            <a:r>
              <a:rPr lang="en-US" smtClean="0"/>
              <a:t>Purpose is:</a:t>
            </a:r>
          </a:p>
          <a:p>
            <a:pPr lvl="2" eaLnBrk="1" hangingPunct="1"/>
            <a:r>
              <a:rPr lang="en-US" smtClean="0"/>
              <a:t>The protection and propagation of fish, shellfish, and wildlife and recreation in and on the water</a:t>
            </a:r>
          </a:p>
          <a:p>
            <a:pPr lvl="1" eaLnBrk="1" hangingPunct="1"/>
            <a:r>
              <a:rPr lang="en-US" smtClean="0"/>
              <a:t>Helps pay for wastewater treatment plants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>
                <a:hlinkClick r:id="rId2"/>
              </a:rPr>
              <a:t>Explanation of the Act</a:t>
            </a:r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/>
              <a:t>Water Regulations</a:t>
            </a:r>
            <a:endParaRPr lang="en-US" dirty="0"/>
          </a:p>
        </p:txBody>
      </p:sp>
      <p:sp>
        <p:nvSpPr>
          <p:cNvPr id="16386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pPr eaLnBrk="1" hangingPunct="1"/>
            <a:r>
              <a:rPr lang="en-US" smtClean="0"/>
              <a:t>Environmental Protection Agency</a:t>
            </a:r>
          </a:p>
          <a:p>
            <a:pPr lvl="1" eaLnBrk="1" hangingPunct="1"/>
            <a:r>
              <a:rPr lang="en-US" smtClean="0"/>
              <a:t>Also known as the EPA</a:t>
            </a:r>
          </a:p>
          <a:p>
            <a:pPr lvl="1" eaLnBrk="1" hangingPunct="1"/>
            <a:r>
              <a:rPr lang="en-US" smtClean="0"/>
              <a:t>Sets and enforces quality standards for wastewater that is released by industry and governments</a:t>
            </a:r>
          </a:p>
          <a:p>
            <a:pPr lvl="1" eaLnBrk="1" hangingPunct="1"/>
            <a:r>
              <a:rPr lang="en-US" smtClean="0"/>
              <a:t>They also have educational programs to help reduce non-point-source pollution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/>
              <a:t>Water Regulations</a:t>
            </a:r>
            <a:endParaRPr lang="en-US" dirty="0"/>
          </a:p>
        </p:txBody>
      </p:sp>
      <p:sp>
        <p:nvSpPr>
          <p:cNvPr id="17410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pPr eaLnBrk="1" hangingPunct="1"/>
            <a:r>
              <a:rPr lang="en-US" smtClean="0"/>
              <a:t>Safe Drinking Water Act of 1974</a:t>
            </a:r>
          </a:p>
          <a:p>
            <a:pPr lvl="1" eaLnBrk="1" hangingPunct="1"/>
            <a:r>
              <a:rPr lang="en-US" smtClean="0"/>
              <a:t>Established to ensure safe drinking water</a:t>
            </a:r>
          </a:p>
          <a:p>
            <a:pPr lvl="1" eaLnBrk="1" hangingPunct="1"/>
            <a:r>
              <a:rPr lang="en-US" smtClean="0"/>
              <a:t>Gives the EPA the power to set standards for the quality of drinking water</a:t>
            </a:r>
          </a:p>
          <a:p>
            <a:pPr lvl="1" eaLnBrk="1" hangingPunct="1"/>
            <a:r>
              <a:rPr lang="en-US" smtClean="0"/>
              <a:t>Also allows for the testing of the drinking water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>
                <a:hlinkClick r:id="rId2"/>
              </a:rPr>
              <a:t>Worldwide Issue</a:t>
            </a:r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/>
              <a:t>Water Regulations</a:t>
            </a:r>
            <a:endParaRPr lang="en-US" dirty="0"/>
          </a:p>
        </p:txBody>
      </p:sp>
      <p:sp>
        <p:nvSpPr>
          <p:cNvPr id="18434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pPr eaLnBrk="1" hangingPunct="1"/>
            <a:r>
              <a:rPr lang="en-US" smtClean="0"/>
              <a:t>The U.S. Marine Protection, Research, and Sanctuaries Act of 1972</a:t>
            </a:r>
          </a:p>
          <a:p>
            <a:pPr lvl="1" eaLnBrk="1" hangingPunct="1"/>
            <a:r>
              <a:rPr lang="en-US" smtClean="0"/>
              <a:t>Regulates the dumping of substances that can damage human health or marine ecosystems</a:t>
            </a:r>
          </a:p>
          <a:p>
            <a:pPr lvl="2" eaLnBrk="1" hangingPunct="1"/>
            <a:r>
              <a:rPr lang="en-US" smtClean="0"/>
              <a:t>Later, a law was added outlawing dumping sewage from towns and cities into the ocean</a:t>
            </a:r>
          </a:p>
          <a:p>
            <a:pPr lvl="2" eaLnBrk="1" hangingPunct="1"/>
            <a:endParaRPr lang="en-US" smtClean="0"/>
          </a:p>
          <a:p>
            <a:pPr eaLnBrk="1" hangingPunct="1"/>
            <a:r>
              <a:rPr lang="en-US" smtClean="0">
                <a:hlinkClick r:id="rId2"/>
              </a:rPr>
              <a:t>Explanation of the Act</a:t>
            </a:r>
            <a:endParaRPr lang="en-US" smtClean="0"/>
          </a:p>
          <a:p>
            <a:pPr lvl="2" eaLnBrk="1" hangingPunct="1"/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/>
              <a:t>Water Regulations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 rtlCol="0">
            <a:normAutofit lnSpcReduction="10000"/>
          </a:bodyPr>
          <a:lstStyle/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Oil Pollution Act of 1990</a:t>
            </a:r>
          </a:p>
          <a:p>
            <a:pPr marL="548640" lvl="1"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Requires all oil tankers operating in US waters to have double hulls by 2015</a:t>
            </a:r>
          </a:p>
          <a:p>
            <a:pPr marL="548640" lvl="1"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Passed after the 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Exxon Valdez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spilled 260,000 barrels of oil in Alaska in 1989</a:t>
            </a:r>
          </a:p>
          <a:p>
            <a:pPr marL="548640" lvl="1"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Exxon Valdez</a:t>
            </a:r>
            <a:endParaRPr lang="en-US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Gulf Coast Oil Spill</a:t>
            </a:r>
            <a:endParaRPr lang="en-US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Top 10 Oil Spills</a:t>
            </a: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/>
              <a:t>Water Quality</a:t>
            </a:r>
            <a:endParaRPr lang="en-US" dirty="0"/>
          </a:p>
        </p:txBody>
      </p:sp>
      <p:sp>
        <p:nvSpPr>
          <p:cNvPr id="20482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pPr eaLnBrk="1" hangingPunct="1"/>
            <a:r>
              <a:rPr lang="en-US" smtClean="0"/>
              <a:t>Scientist use many instruments to check water quality</a:t>
            </a:r>
          </a:p>
          <a:p>
            <a:pPr lvl="1" eaLnBrk="1" hangingPunct="1"/>
            <a:r>
              <a:rPr lang="en-US" smtClean="0"/>
              <a:t>Thermometers</a:t>
            </a:r>
          </a:p>
          <a:p>
            <a:pPr lvl="1" eaLnBrk="1" hangingPunct="1"/>
            <a:r>
              <a:rPr lang="en-US" smtClean="0"/>
              <a:t>Water meters</a:t>
            </a:r>
          </a:p>
          <a:p>
            <a:pPr eaLnBrk="1" hangingPunct="1"/>
            <a:r>
              <a:rPr lang="en-US" smtClean="0"/>
              <a:t>They look for various indicators</a:t>
            </a:r>
          </a:p>
          <a:p>
            <a:pPr lvl="1" eaLnBrk="1" hangingPunct="1"/>
            <a:r>
              <a:rPr lang="en-US" smtClean="0"/>
              <a:t>Amount of substances dissolved in the water</a:t>
            </a:r>
          </a:p>
          <a:p>
            <a:pPr lvl="1" eaLnBrk="1" hangingPunct="1"/>
            <a:r>
              <a:rPr lang="en-US" smtClean="0"/>
              <a:t>Temperature of the water</a:t>
            </a:r>
          </a:p>
          <a:p>
            <a:pPr lvl="1" eaLnBrk="1" hangingPunct="1"/>
            <a:r>
              <a:rPr lang="en-US" smtClean="0"/>
              <a:t>Organisms that live in the water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/>
              <a:t>Water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62000"/>
            <a:ext cx="6400800" cy="3475038"/>
          </a:xfrm>
        </p:spPr>
        <p:txBody>
          <a:bodyPr rtlCol="0">
            <a:normAutofit fontScale="85000" lnSpcReduction="10000"/>
          </a:bodyPr>
          <a:lstStyle/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Seasonal changes can affect the water quality</a:t>
            </a:r>
          </a:p>
          <a:p>
            <a:pPr marL="548640" lvl="1"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Temperature</a:t>
            </a:r>
          </a:p>
          <a:p>
            <a:pPr marL="548640" lvl="1"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Weather</a:t>
            </a:r>
          </a:p>
          <a:p>
            <a:pPr marL="548640" lvl="1"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Heavy rain</a:t>
            </a:r>
          </a:p>
          <a:p>
            <a:pPr marL="548640" lvl="1"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Water depth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Humans also have an affect by adding chemicals to the system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A Civil Action</a:t>
            </a:r>
            <a:endParaRPr lang="en-US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48640" lvl="1"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true story of water quality issues in Woburn, MA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504</TotalTime>
  <Words>670</Words>
  <Application>Microsoft Office PowerPoint</Application>
  <PresentationFormat>On-screen Show (4:3)</PresentationFormat>
  <Paragraphs>116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Trebuchet MS</vt:lpstr>
      <vt:lpstr>Georgia</vt:lpstr>
      <vt:lpstr>Calibri</vt:lpstr>
      <vt:lpstr>Slipstream</vt:lpstr>
      <vt:lpstr>Slipstream</vt:lpstr>
      <vt:lpstr>Slipstream</vt:lpstr>
      <vt:lpstr>Slipstream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Monitoring Water Quality</dc:title>
  <dc:creator>Decker</dc:creator>
  <cp:lastModifiedBy>Admin</cp:lastModifiedBy>
  <cp:revision>13</cp:revision>
  <dcterms:created xsi:type="dcterms:W3CDTF">2015-04-10T18:01:28Z</dcterms:created>
  <dcterms:modified xsi:type="dcterms:W3CDTF">2015-04-14T17:55:08Z</dcterms:modified>
</cp:coreProperties>
</file>