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6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8" autoAdjust="0"/>
  </p:normalViewPr>
  <p:slideViewPr>
    <p:cSldViewPr>
      <p:cViewPr varScale="1">
        <p:scale>
          <a:sx n="42" d="100"/>
          <a:sy n="42" d="100"/>
        </p:scale>
        <p:origin x="-1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5FC34508-8B93-4DEF-B821-BF8D9D7B486D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653A10-B7C3-4E20-91A0-3DD9C0AA9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17A1-F56E-461C-9521-3314FA0ABD9F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00A8-9845-44E8-806A-1400EAAB1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350B-4BB8-43FC-BB7F-76228D22966A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F214-3518-4EAF-8665-86BE0C0E9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117B-9F5C-4B8E-8CE6-A238B6EC90FE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702EB-56AB-4024-8917-577EA805B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D94D3-7B52-47F6-865A-C2FDE8626C2A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4EE5A-E4D7-4AF1-90A5-8194EE4E6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874E-BDCB-4E9F-9368-A775BF4FC80B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F608-9D30-4D1B-BFC5-97D533860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7F81-0D02-4CE7-AE47-1CA3EFB23ECC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198DCB2-01B5-47F2-A8D6-F86AA688E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A191-C227-4FA6-804B-05D2B4F52756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CD80-97D7-4023-A575-EBF3680F5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2E01F-C187-440C-ACEF-51A2D77D97A2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EF29-9762-44D5-8B15-795C1B185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3ECEFA0-7196-4018-9C9A-BB100CA34E55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802F0C-5A7E-465B-99D1-420BA75B5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0425890-9BC1-4A44-AE1C-25A7D6EEC15A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22B046AC-EA53-4FBD-8A33-CCAC87E38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26ABCC-5AFF-4D95-9379-63FA230F6A32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23D8B-94D7-4EB6-B4DD-5D194A01A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7" r:id="rId6"/>
    <p:sldLayoutId id="2147483706" r:id="rId7"/>
    <p:sldLayoutId id="2147483713" r:id="rId8"/>
    <p:sldLayoutId id="2147483714" r:id="rId9"/>
    <p:sldLayoutId id="2147483705" r:id="rId10"/>
    <p:sldLayoutId id="2147483704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J9Syd3GqQc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em6sjemPg" TargetMode="External"/><Relationship Id="rId2" Type="http://schemas.openxmlformats.org/officeDocument/2006/relationships/hyperlink" Target="https://www.youtube.com/watch?v=9BC1mn2IrX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LU4RNkwrh8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Sh30K_kMyC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areervoyages.gov/biotechnology-main.cfm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</a:t>
            </a:r>
            <a:endParaRPr lang="en-US" sz="7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Medicine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r>
              <a:rPr lang="en-US" u="sng" smtClean="0"/>
              <a:t>Cloning</a:t>
            </a:r>
          </a:p>
          <a:p>
            <a:r>
              <a:rPr lang="en-US" i="1" smtClean="0"/>
              <a:t>Creation of genetically identical organisms</a:t>
            </a:r>
          </a:p>
          <a:p>
            <a:r>
              <a:rPr lang="en-US" smtClean="0"/>
              <a:t>Many organisms have be cloned</a:t>
            </a:r>
          </a:p>
          <a:p>
            <a:r>
              <a:rPr lang="en-US" smtClean="0"/>
              <a:t>“Dolly the sheep” is the most famous</a:t>
            </a:r>
          </a:p>
          <a:p>
            <a:r>
              <a:rPr lang="en-US" smtClean="0">
                <a:hlinkClick r:id="rId2"/>
              </a:rPr>
              <a:t>Examples of cloning</a:t>
            </a:r>
            <a:endParaRPr lang="en-US" smtClean="0"/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r>
              <a:rPr lang="en-US" u="sng" smtClean="0"/>
              <a:t>Tissue Culturing</a:t>
            </a:r>
          </a:p>
          <a:p>
            <a:r>
              <a:rPr lang="en-US" i="1" smtClean="0"/>
              <a:t>Allows bioengineers to grow human tissues and organs in the laboratory</a:t>
            </a:r>
          </a:p>
          <a:p>
            <a:r>
              <a:rPr lang="en-US" smtClean="0"/>
              <a:t>Human ears, livers and heart cells have been grown</a:t>
            </a:r>
          </a:p>
          <a:p>
            <a:r>
              <a:rPr lang="en-US" smtClean="0"/>
              <a:t>Hoped to be used in organ transplants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371600" y="228600"/>
            <a:ext cx="6350000" cy="6400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Medicine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Drug Development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/>
              <a:t>process of bringing a new </a:t>
            </a:r>
            <a:r>
              <a:rPr lang="en-US" i="1" dirty="0" smtClean="0"/>
              <a:t>drug</a:t>
            </a:r>
            <a:r>
              <a:rPr lang="en-US" i="1" dirty="0"/>
              <a:t> to the market once a lead compound has been </a:t>
            </a:r>
            <a:r>
              <a:rPr lang="en-US" i="1" dirty="0" smtClean="0"/>
              <a:t>identified.</a:t>
            </a:r>
            <a:endParaRPr lang="en-US" i="1" u="sng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One example is bioengineered bacteria used to treat diabetes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Gene used to produce insulin is inserted into bacteria cells.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The bacteria reproduces quickly producing large amounts of insulin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Also used to create cheaper antibiotics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Human Genome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Genomics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u="sng" dirty="0" smtClean="0"/>
              <a:t>Personalized Medicine</a:t>
            </a:r>
            <a:endParaRPr lang="en-US" u="sng" dirty="0"/>
          </a:p>
        </p:txBody>
      </p:sp>
      <p:sp>
        <p:nvSpPr>
          <p:cNvPr id="25604" name="Content Placeholder 4"/>
          <p:cNvSpPr>
            <a:spLocks noGrp="1"/>
          </p:cNvSpPr>
          <p:nvPr>
            <p:ph sz="quarter" idx="2"/>
          </p:nvPr>
        </p:nvSpPr>
        <p:spPr>
          <a:xfrm>
            <a:off x="2022475" y="290513"/>
            <a:ext cx="6858000" cy="3017837"/>
          </a:xfrm>
        </p:spPr>
        <p:txBody>
          <a:bodyPr/>
          <a:lstStyle/>
          <a:p>
            <a:r>
              <a:rPr lang="en-US" i="1" smtClean="0"/>
              <a:t>The study of an organism’s entire genome, including DNA sequencing</a:t>
            </a:r>
          </a:p>
          <a:p>
            <a:pPr lvl="1"/>
            <a:r>
              <a:rPr lang="en-US" smtClean="0"/>
              <a:t>Used to study how the body works</a:t>
            </a:r>
          </a:p>
          <a:p>
            <a:pPr lvl="1"/>
            <a:r>
              <a:rPr lang="en-US" smtClean="0"/>
              <a:t>Used to understand how each body is unique</a:t>
            </a:r>
          </a:p>
        </p:txBody>
      </p:sp>
      <p:sp>
        <p:nvSpPr>
          <p:cNvPr id="25605" name="Content Placeholder 5"/>
          <p:cNvSpPr>
            <a:spLocks noGrp="1"/>
          </p:cNvSpPr>
          <p:nvPr>
            <p:ph sz="quarter" idx="4"/>
          </p:nvPr>
        </p:nvSpPr>
        <p:spPr>
          <a:xfrm>
            <a:off x="2022475" y="3427413"/>
            <a:ext cx="6858000" cy="3017837"/>
          </a:xfrm>
        </p:spPr>
        <p:txBody>
          <a:bodyPr/>
          <a:lstStyle/>
          <a:p>
            <a:r>
              <a:rPr lang="en-US" i="1" smtClean="0"/>
              <a:t>The use of a patient’s genome to select treatment that is suited to a patient’s individual genes</a:t>
            </a:r>
          </a:p>
          <a:p>
            <a:r>
              <a:rPr lang="en-US" smtClean="0"/>
              <a:t>The goal is to develop medicine unique to an individual.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209800" y="457200"/>
            <a:ext cx="4724400" cy="6084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5556"/>
            <a:ext cx="8229600" cy="1399033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Microbiology</a:t>
            </a:r>
            <a:endParaRPr lang="en-US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Microbiology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Field of science that studies microbes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Microbes can work for and against humans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Bacteria in our intestines absorb vitamins and minerals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Bacteria in soil help plants trap nitrogen for growth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Microbes are natures garbage men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Process waste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Recycle matter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Microbiology</a:t>
            </a:r>
            <a:endParaRPr lang="en-US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u="sng" smtClean="0"/>
              <a:t>Bioremediation</a:t>
            </a:r>
          </a:p>
          <a:p>
            <a:r>
              <a:rPr lang="en-US" i="1" smtClean="0"/>
              <a:t>Uses microbes to remove harmful toxins from the environment</a:t>
            </a:r>
          </a:p>
          <a:p>
            <a:endParaRPr lang="en-US" i="1" smtClean="0"/>
          </a:p>
          <a:p>
            <a:r>
              <a:rPr lang="en-US" smtClean="0">
                <a:hlinkClick r:id="rId2"/>
              </a:rPr>
              <a:t>Gulf Coast Oil Spill</a:t>
            </a:r>
            <a:endParaRPr lang="en-US" smtClean="0"/>
          </a:p>
          <a:p>
            <a:endParaRPr lang="en-US" smtClean="0"/>
          </a:p>
          <a:p>
            <a:r>
              <a:rPr lang="en-US" smtClean="0">
                <a:hlinkClick r:id="rId3"/>
              </a:rPr>
              <a:t>Bioremediation Explaination</a:t>
            </a: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Microbiology</a:t>
            </a:r>
            <a:endParaRPr lang="en-US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Used in sewage treatment plants</a:t>
            </a:r>
          </a:p>
          <a:p>
            <a:pPr lvl="1"/>
            <a:r>
              <a:rPr lang="en-US" smtClean="0"/>
              <a:t>Harmful chemicals have been used in the past</a:t>
            </a:r>
          </a:p>
          <a:p>
            <a:pPr lvl="1"/>
            <a:r>
              <a:rPr lang="en-US" smtClean="0"/>
              <a:t>These have been replaced with microbes</a:t>
            </a:r>
          </a:p>
          <a:p>
            <a:pPr lvl="2"/>
            <a:r>
              <a:rPr lang="en-US" smtClean="0"/>
              <a:t>They do the job faster</a:t>
            </a:r>
          </a:p>
          <a:p>
            <a:pPr lvl="2"/>
            <a:r>
              <a:rPr lang="en-US" smtClean="0"/>
              <a:t>Cheaper</a:t>
            </a:r>
          </a:p>
          <a:p>
            <a:pPr lvl="2"/>
            <a:r>
              <a:rPr lang="en-US" smtClean="0"/>
              <a:t>Do not leave behind harmful pollutants</a:t>
            </a:r>
          </a:p>
          <a:p>
            <a:r>
              <a:rPr lang="en-US" smtClean="0"/>
              <a:t>Now being used in household cleaners</a:t>
            </a:r>
          </a:p>
          <a:p>
            <a:r>
              <a:rPr lang="en-US" smtClean="0"/>
              <a:t>Breakdown in sunlight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950" y="4876800"/>
            <a:ext cx="20955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7163" y="457200"/>
            <a:ext cx="615315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427163" y="3990975"/>
            <a:ext cx="6153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entury Gothic" pitchFamily="34" charset="0"/>
              </a:rPr>
              <a:t>Sewage treatment plant, microbes are cleaning the waste</a:t>
            </a: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73625"/>
            <a:ext cx="16795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Agriculture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Oldest form of biotechnology</a:t>
            </a:r>
          </a:p>
          <a:p>
            <a:pPr lvl="1"/>
            <a:r>
              <a:rPr lang="en-US" smtClean="0"/>
              <a:t>Uses artificial (not natural) selection</a:t>
            </a:r>
          </a:p>
          <a:p>
            <a:pPr lvl="1"/>
            <a:r>
              <a:rPr lang="en-US" smtClean="0"/>
              <a:t>Increasing yields</a:t>
            </a:r>
          </a:p>
          <a:p>
            <a:pPr lvl="1"/>
            <a:r>
              <a:rPr lang="en-US" smtClean="0"/>
              <a:t>Decreases crop stress</a:t>
            </a:r>
          </a:p>
          <a:p>
            <a:pPr lvl="1"/>
            <a:r>
              <a:rPr lang="en-US" smtClean="0"/>
              <a:t>Produces food quality</a:t>
            </a:r>
          </a:p>
          <a:p>
            <a:r>
              <a:rPr lang="en-US" smtClean="0"/>
              <a:t>Also used with animals</a:t>
            </a:r>
          </a:p>
          <a:p>
            <a:pPr lvl="1"/>
            <a:r>
              <a:rPr lang="en-US" smtClean="0"/>
              <a:t>Produces more milk, meat, or wool</a:t>
            </a:r>
          </a:p>
          <a:p>
            <a:pPr lvl="1"/>
            <a:r>
              <a:rPr lang="en-US" smtClean="0"/>
              <a:t>Does so quicker than ever before</a:t>
            </a:r>
          </a:p>
          <a:p>
            <a:pPr lvl="1"/>
            <a:endParaRPr lang="en-US" i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What is </a:t>
            </a:r>
            <a:r>
              <a:rPr lang="en-US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</a:t>
            </a:r>
            <a:endParaRPr lang="en-US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i="1" smtClean="0"/>
              <a:t>Any technology based on a biological system or organism</a:t>
            </a:r>
          </a:p>
          <a:p>
            <a:r>
              <a:rPr lang="en-US" smtClean="0"/>
              <a:t>Uses organisms to solve real world problems</a:t>
            </a:r>
          </a:p>
          <a:p>
            <a:pPr lvl="1"/>
            <a:r>
              <a:rPr lang="en-US" smtClean="0"/>
              <a:t>Used to domesticate animals and plants</a:t>
            </a:r>
          </a:p>
          <a:p>
            <a:pPr lvl="1"/>
            <a:r>
              <a:rPr lang="en-US" smtClean="0"/>
              <a:t>Creates safer food sources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883150"/>
            <a:ext cx="6705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" y="65307"/>
            <a:ext cx="1066800" cy="61539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Biotechnology in Agriculture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04800"/>
            <a:ext cx="581024" cy="6186268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000" u="sng" dirty="0" smtClean="0"/>
              <a:t>Transgenic Crops</a:t>
            </a:r>
            <a:endParaRPr lang="en-US" sz="4000" u="sng" dirty="0"/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2"/>
          </p:nvPr>
        </p:nvSpPr>
        <p:spPr>
          <a:xfrm>
            <a:off x="2022475" y="290513"/>
            <a:ext cx="6858000" cy="3017837"/>
          </a:xfrm>
        </p:spPr>
        <p:txBody>
          <a:bodyPr/>
          <a:lstStyle/>
          <a:p>
            <a:r>
              <a:rPr lang="en-US" i="1" smtClean="0"/>
              <a:t>Organisms that have genes from a different species artificially inserted into their genome.</a:t>
            </a:r>
          </a:p>
          <a:p>
            <a:endParaRPr lang="en-US" i="1" smtClean="0"/>
          </a:p>
          <a:p>
            <a:r>
              <a:rPr lang="en-US" smtClean="0"/>
              <a:t>Plants can be altered to grow more quickly, flower earlier, produce more flowers, and even grow more fruit</a:t>
            </a:r>
          </a:p>
          <a:p>
            <a:endParaRPr lang="en-US" i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475" y="3427413"/>
            <a:ext cx="6858000" cy="3017837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Insecticides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i="1" dirty="0" smtClean="0"/>
              <a:t>Chemicals that kill insects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Insect Resistant Crops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i="1" dirty="0" smtClean="0"/>
              <a:t>Crops modified to produce their own insecticides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err="1" smtClean="0"/>
              <a:t>Bt</a:t>
            </a:r>
            <a:r>
              <a:rPr lang="en-US" u="sng" dirty="0" smtClean="0"/>
              <a:t> Corn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i="1" dirty="0" smtClean="0"/>
              <a:t>Specific example of insect resistant crop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i="1" dirty="0" smtClean="0"/>
              <a:t>Bacillus </a:t>
            </a:r>
            <a:r>
              <a:rPr lang="en-US" i="1" dirty="0" err="1" smtClean="0"/>
              <a:t>thuringiensis</a:t>
            </a:r>
            <a:endParaRPr lang="en-US" i="1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err="1" smtClean="0">
                <a:hlinkClick r:id="rId2"/>
              </a:rPr>
              <a:t>Bt</a:t>
            </a:r>
            <a:r>
              <a:rPr lang="en-US" i="1" dirty="0" smtClean="0">
                <a:hlinkClick r:id="rId2"/>
              </a:rPr>
              <a:t> Corn Video</a:t>
            </a:r>
            <a:endParaRPr lang="en-US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Reducing Environmental Stressors</a:t>
            </a:r>
            <a:endParaRPr lang="en-US" sz="37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Scientists have noticed that weeds grow in harsh conditions and environments</a:t>
            </a:r>
          </a:p>
          <a:p>
            <a:r>
              <a:rPr lang="en-US" smtClean="0"/>
              <a:t>The genes are inserted into transgenic crops</a:t>
            </a:r>
          </a:p>
          <a:p>
            <a:pPr lvl="1"/>
            <a:r>
              <a:rPr lang="en-US" smtClean="0"/>
              <a:t>Tomatoes, corn, wheat, rice, or barley</a:t>
            </a:r>
          </a:p>
          <a:p>
            <a:r>
              <a:rPr lang="en-US" smtClean="0"/>
              <a:t>This allows domestic crops to grow in harsh conditions and even survive droughts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Improving Food Quality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This is an important goal of biotechnology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Scientists can control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Size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Taste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Amount of nutrients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When it ripens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sz="2400" dirty="0" smtClean="0"/>
              <a:t>How long it stays fresh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All this helps control costs and allows people to become healthier while reducing disease.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Improving Food Quality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Golden Rice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i="1" dirty="0" smtClean="0"/>
              <a:t>An example of a crop that has been genetically modified to improve its quality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Makes beta-carotene in its grains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Beta-carotene is needed to make vitamin A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Developed to stop malnutrition in Africa and Southeast Asia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Children in these areas regularly ate food with too little vitamin A</a:t>
            </a:r>
          </a:p>
          <a:p>
            <a:pPr lvl="3" indent="-21031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Too little vitamin A can cause disease, illness, blindness, and even death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Ethical Issues in Biotechnology</a:t>
            </a:r>
            <a:endParaRPr lang="en-US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822825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Fear of impact of modified crops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Unforeseen consequences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Cross pollinate with wild plants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Harm to people with food allergies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Body reactions to new crops/foods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Can they cause diseases?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Ethical questions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Is it a good idea?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Human Genome project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Who owns the information?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Who gets to decide what is a good/bad use?</a:t>
            </a:r>
          </a:p>
          <a:p>
            <a:pPr marL="1106424" lvl="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Can we alter the gene to produce specific results?</a:t>
            </a:r>
          </a:p>
          <a:p>
            <a:pPr lvl="3" indent="-210312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Design your own baby? </a:t>
            </a:r>
          </a:p>
          <a:p>
            <a:pPr lvl="3" indent="-210312" fontAlgn="auto">
              <a:spcAft>
                <a:spcPts val="0"/>
              </a:spcAft>
              <a:buFont typeface="Wingdings 2"/>
              <a:buChar char=""/>
              <a:defRPr/>
            </a:pPr>
            <a:endParaRPr lang="en-US" dirty="0"/>
          </a:p>
          <a:p>
            <a:pPr marL="822960" lvl="1" algn="ctr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>
                <a:hlinkClick r:id="rId2"/>
              </a:rPr>
              <a:t>Ethical Issues Video</a:t>
            </a:r>
            <a:endParaRPr lang="en-US" dirty="0" smtClean="0"/>
          </a:p>
          <a:p>
            <a:pPr lvl="4" indent="-210312" fontAlgn="auto">
              <a:spcAft>
                <a:spcPts val="0"/>
              </a:spcAft>
              <a:buClr>
                <a:schemeClr val="accent1">
                  <a:tint val="75000"/>
                </a:schemeClr>
              </a:buClr>
              <a:buFont typeface="Wingdings 2"/>
              <a:buChar char=""/>
              <a:defRPr/>
            </a:pPr>
            <a:endParaRPr lang="en-US" dirty="0" smtClean="0"/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/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9188" y="3200400"/>
            <a:ext cx="191293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North Carolina</a:t>
            </a:r>
            <a:endParaRPr lang="en-US" sz="3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Research Triangle</a:t>
            </a:r>
          </a:p>
          <a:p>
            <a:pPr lvl="1"/>
            <a:r>
              <a:rPr lang="en-US" smtClean="0"/>
              <a:t>Raleigh/Durham/Chapel Hill</a:t>
            </a:r>
          </a:p>
          <a:p>
            <a:r>
              <a:rPr lang="en-US" smtClean="0"/>
              <a:t>Cutting edge research at local Universities attracts many companies that perform tech research and biotech research.</a:t>
            </a:r>
          </a:p>
          <a:p>
            <a:r>
              <a:rPr lang="en-US" smtClean="0"/>
              <a:t>Creates jobs in North Carolina</a:t>
            </a:r>
          </a:p>
          <a:p>
            <a:r>
              <a:rPr lang="en-US" smtClean="0"/>
              <a:t>Largest research park in the United States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942306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Which of the following is </a:t>
            </a: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 strategy for increasing crop yields?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787775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Decreasing weeds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Decreasing pests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Increasing the growth rate of the crop plant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Decreasing the number of crop plants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What would be the result of removing all bacteria from the intestine of a human?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63975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Improved digestion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More digestive problems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Decreased vitamin A absorption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Increased disease resistance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Which of the following is </a:t>
            </a:r>
            <a:r>
              <a:rPr lang="en-US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a criticism of transgenic crops?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40175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They do not grow as large or produce as much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They can cross pollinate with wild plants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They can cause allergies in humans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They can cause unknown diseases in humans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51906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 student wants to be a bioengineer. Which of the following fields would </a:t>
            </a:r>
            <a:r>
              <a:rPr lang="en-US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not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be a proper field of study for him/her to choose in college?</a:t>
            </a: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949575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Biochemistry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Microbiology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Social Studies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Pharmacology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What is Biotechnology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More recently:</a:t>
            </a:r>
          </a:p>
          <a:p>
            <a:pPr lvl="1"/>
            <a:r>
              <a:rPr lang="en-US" smtClean="0"/>
              <a:t>Alter genes of organisms</a:t>
            </a:r>
          </a:p>
          <a:p>
            <a:pPr lvl="1"/>
            <a:r>
              <a:rPr lang="en-US" smtClean="0"/>
              <a:t>Clean up wastes</a:t>
            </a:r>
          </a:p>
          <a:p>
            <a:pPr lvl="1"/>
            <a:r>
              <a:rPr lang="en-US" smtClean="0"/>
              <a:t>Generate cheaper foods</a:t>
            </a:r>
          </a:p>
          <a:p>
            <a:pPr lvl="1"/>
            <a:r>
              <a:rPr lang="en-US" smtClean="0"/>
              <a:t>Create fuel sources</a:t>
            </a:r>
          </a:p>
          <a:p>
            <a:r>
              <a:rPr lang="en-US" smtClean="0"/>
              <a:t>Also used in forensics, medicine, agriculture and food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3306"/>
          </a:xfrm>
        </p:spPr>
        <p:txBody>
          <a:bodyPr>
            <a:normAutofit fontScale="9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Golden rice is a bioengineered form of rice that has high vitamin A content. What is golden rice attempting to do?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101975"/>
          </a:xfrm>
        </p:spPr>
        <p:txBody>
          <a:bodyPr/>
          <a:lstStyle/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Grow rice in salty soil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Grow rice under drought conditions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Create better looking rice</a:t>
            </a:r>
          </a:p>
          <a:p>
            <a:pPr marL="577850" indent="-514350">
              <a:buFont typeface="Century Gothic" pitchFamily="34" charset="0"/>
              <a:buAutoNum type="alphaUcPeriod"/>
            </a:pPr>
            <a:r>
              <a:rPr lang="en-US" smtClean="0"/>
              <a:t>Create rice that contains more nutrients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C:\Users\Davis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49287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Careers in Biotechnology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3916362"/>
          </a:xfrm>
        </p:spPr>
        <p:txBody>
          <a:bodyPr/>
          <a:lstStyle/>
          <a:p>
            <a:r>
              <a:rPr lang="en-US" u="sng" smtClean="0"/>
              <a:t>Bioengineers</a:t>
            </a:r>
          </a:p>
          <a:p>
            <a:pPr lvl="1"/>
            <a:r>
              <a:rPr lang="en-US" i="1" smtClean="0"/>
              <a:t>Apply engineering principles to living systems.</a:t>
            </a:r>
          </a:p>
          <a:p>
            <a:pPr lvl="1"/>
            <a:r>
              <a:rPr lang="en-US" smtClean="0"/>
              <a:t>Create products that meet human needs.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r>
              <a:rPr lang="en-US" smtClean="0"/>
              <a:t>Sciences included</a:t>
            </a:r>
          </a:p>
          <a:p>
            <a:pPr lvl="1"/>
            <a:r>
              <a:rPr lang="en-US" smtClean="0"/>
              <a:t>Microbiology</a:t>
            </a:r>
          </a:p>
          <a:p>
            <a:pPr lvl="1"/>
            <a:r>
              <a:rPr lang="en-US" smtClean="0"/>
              <a:t>Computer Technology</a:t>
            </a:r>
          </a:p>
          <a:p>
            <a:pPr lvl="1"/>
            <a:r>
              <a:rPr lang="en-US" smtClean="0"/>
              <a:t>Robotics</a:t>
            </a:r>
          </a:p>
          <a:p>
            <a:pPr lvl="1"/>
            <a:r>
              <a:rPr lang="en-US" smtClean="0"/>
              <a:t>Molecular Biology</a:t>
            </a:r>
          </a:p>
          <a:p>
            <a:pPr lvl="1"/>
            <a:r>
              <a:rPr lang="en-US" smtClean="0"/>
              <a:t>Biochemistry</a:t>
            </a:r>
          </a:p>
          <a:p>
            <a:pPr lvl="1"/>
            <a:r>
              <a:rPr lang="en-US" smtClean="0"/>
              <a:t>Pharmacology</a:t>
            </a:r>
          </a:p>
          <a:p>
            <a:pPr lvl="1"/>
            <a:r>
              <a:rPr lang="en-US" smtClean="0"/>
              <a:t>Immunology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371600" y="612775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  <a:hlinkClick r:id="rId2"/>
              </a:rPr>
              <a:t>Explore Careers</a:t>
            </a:r>
            <a:endParaRPr lang="en-US">
              <a:latin typeface="Century Gothic" pitchFamily="34" charset="0"/>
            </a:endParaRP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635500"/>
            <a:ext cx="24384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Forensics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u="sng" smtClean="0"/>
              <a:t>Forensic Science</a:t>
            </a:r>
          </a:p>
          <a:p>
            <a:pPr lvl="1"/>
            <a:r>
              <a:rPr lang="en-US" i="1" smtClean="0"/>
              <a:t>Branch of study associated with the legal system</a:t>
            </a:r>
          </a:p>
          <a:p>
            <a:pPr lvl="1"/>
            <a:r>
              <a:rPr lang="en-US" smtClean="0"/>
              <a:t>Uses physical evidence</a:t>
            </a:r>
          </a:p>
          <a:p>
            <a:pPr lvl="2"/>
            <a:r>
              <a:rPr lang="en-US" smtClean="0"/>
              <a:t>Fingerprints</a:t>
            </a:r>
          </a:p>
          <a:p>
            <a:pPr lvl="2"/>
            <a:r>
              <a:rPr lang="en-US" smtClean="0"/>
              <a:t>Bullet casings</a:t>
            </a:r>
          </a:p>
          <a:p>
            <a:pPr lvl="2"/>
            <a:r>
              <a:rPr lang="en-US" smtClean="0"/>
              <a:t>Blood splatter</a:t>
            </a:r>
          </a:p>
          <a:p>
            <a:pPr lvl="1"/>
            <a:r>
              <a:rPr lang="en-US" smtClean="0"/>
              <a:t>Uses biotechnology</a:t>
            </a:r>
          </a:p>
          <a:p>
            <a:pPr lvl="2"/>
            <a:r>
              <a:rPr lang="en-US" smtClean="0"/>
              <a:t>Blood typing</a:t>
            </a:r>
          </a:p>
          <a:p>
            <a:pPr lvl="2"/>
            <a:r>
              <a:rPr lang="en-US" smtClean="0"/>
              <a:t>DNA analysis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Forensics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You are NOT the father!</a:t>
            </a:r>
          </a:p>
          <a:p>
            <a:pPr lvl="1"/>
            <a:r>
              <a:rPr lang="en-US" smtClean="0"/>
              <a:t>Scientists use blood type information to establish a child's biological parent.</a:t>
            </a:r>
          </a:p>
          <a:p>
            <a:pPr lvl="1"/>
            <a:r>
              <a:rPr lang="en-US" smtClean="0"/>
              <a:t>Humans have four blood types:</a:t>
            </a:r>
          </a:p>
          <a:p>
            <a:pPr lvl="2"/>
            <a:r>
              <a:rPr lang="en-US" smtClean="0"/>
              <a:t>A, AB, B, and O</a:t>
            </a:r>
          </a:p>
          <a:p>
            <a:pPr lvl="1"/>
            <a:r>
              <a:rPr lang="en-US" smtClean="0"/>
              <a:t>Different blood types can not match up together such as a child with blood type O can not have a mother with blood type AB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Forensics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DNA Analysis</a:t>
            </a:r>
            <a:r>
              <a:rPr lang="en-US" dirty="0" smtClean="0"/>
              <a:t> </a:t>
            </a:r>
            <a:r>
              <a:rPr lang="en-US" i="1" dirty="0" smtClean="0"/>
              <a:t>takes a specific portion of a persons DNA and uses laboratory techniques to examine it more closely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This is a more accurate way to prove who a parent is.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Once the DNA of a child is mapped, they compare it to the suspected parent to find similarities.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This is also used in criminal cases to locate suspects.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DNA analysis cannot be used to find a criminal, there must be a sample to compare to the collected DNA.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310356"/>
            <a:ext cx="8229600" cy="1399033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Medicine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en-US" smtClean="0"/>
              <a:t>The medical industry has many uses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Genetic testing</a:t>
            </a:r>
          </a:p>
          <a:p>
            <a:pPr lvl="1"/>
            <a:r>
              <a:rPr lang="en-US" smtClean="0"/>
              <a:t>Gene therapy</a:t>
            </a:r>
          </a:p>
          <a:p>
            <a:pPr lvl="1"/>
            <a:r>
              <a:rPr lang="en-US" smtClean="0"/>
              <a:t>Cloning</a:t>
            </a:r>
          </a:p>
          <a:p>
            <a:pPr lvl="1"/>
            <a:r>
              <a:rPr lang="en-US" smtClean="0"/>
              <a:t>Tissue culturing</a:t>
            </a:r>
          </a:p>
          <a:p>
            <a:pPr lvl="1"/>
            <a:r>
              <a:rPr lang="en-US" smtClean="0"/>
              <a:t>Development of better drugs</a:t>
            </a:r>
          </a:p>
        </p:txBody>
      </p:sp>
      <p:pic>
        <p:nvPicPr>
          <p:cNvPr id="20483" name="Picture 2" descr="C:\Users\Davis\Desktop\clo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19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Biotechnology in Medicine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Genetic Testing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/>
              <a:t>Takes a DNA sample and breaks it apart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Human Genome Project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Mapping the human genome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Used to screen for diseases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Breast Cancer is an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2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u="sng" dirty="0" smtClean="0"/>
              <a:t>Gene Therapy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Utilizes viruses or bacteria to enter a cell and replace defective genes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Believed to be the best way to cure diseases once they have been identified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194</TotalTime>
  <Words>971</Words>
  <Application>Microsoft Office PowerPoint</Application>
  <PresentationFormat>On-screen Show (4:3)</PresentationFormat>
  <Paragraphs>179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Century Gothic</vt:lpstr>
      <vt:lpstr>Arial</vt:lpstr>
      <vt:lpstr>Wingdings 2</vt:lpstr>
      <vt:lpstr>Verdana</vt:lpstr>
      <vt:lpstr>Calibri</vt:lpstr>
      <vt:lpstr>Verve</vt:lpstr>
      <vt:lpstr>Verve</vt:lpstr>
      <vt:lpstr>Verve</vt:lpstr>
      <vt:lpstr>Verve</vt:lpstr>
      <vt:lpstr>Verve</vt:lpstr>
      <vt:lpstr>Verve</vt:lpstr>
      <vt:lpstr>Verve</vt:lpstr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Decker</dc:creator>
  <cp:lastModifiedBy>Admin</cp:lastModifiedBy>
  <cp:revision>18</cp:revision>
  <dcterms:created xsi:type="dcterms:W3CDTF">2015-01-20T01:50:02Z</dcterms:created>
  <dcterms:modified xsi:type="dcterms:W3CDTF">2015-01-20T16:01:31Z</dcterms:modified>
</cp:coreProperties>
</file>